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16" r:id="rId1"/>
    <p:sldMasterId id="2147483865" r:id="rId2"/>
  </p:sldMasterIdLst>
  <p:notesMasterIdLst>
    <p:notesMasterId r:id="rId24"/>
  </p:notesMasterIdLst>
  <p:handoutMasterIdLst>
    <p:handoutMasterId r:id="rId25"/>
  </p:handoutMasterIdLst>
  <p:sldIdLst>
    <p:sldId id="1667" r:id="rId3"/>
    <p:sldId id="1794" r:id="rId4"/>
    <p:sldId id="1795" r:id="rId5"/>
    <p:sldId id="1793" r:id="rId6"/>
    <p:sldId id="1791" r:id="rId7"/>
    <p:sldId id="1812" r:id="rId8"/>
    <p:sldId id="1817" r:id="rId9"/>
    <p:sldId id="1786" r:id="rId10"/>
    <p:sldId id="1818" r:id="rId11"/>
    <p:sldId id="1787" r:id="rId12"/>
    <p:sldId id="1819" r:id="rId13"/>
    <p:sldId id="1788" r:id="rId14"/>
    <p:sldId id="1820" r:id="rId15"/>
    <p:sldId id="1789" r:id="rId16"/>
    <p:sldId id="1790" r:id="rId17"/>
    <p:sldId id="1798" r:id="rId18"/>
    <p:sldId id="1799" r:id="rId19"/>
    <p:sldId id="1800" r:id="rId20"/>
    <p:sldId id="1801" r:id="rId21"/>
    <p:sldId id="1802" r:id="rId22"/>
    <p:sldId id="1811" r:id="rId23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746"/>
    <a:srgbClr val="9BC348"/>
    <a:srgbClr val="769535"/>
    <a:srgbClr val="CCFFCC"/>
    <a:srgbClr val="CCFF99"/>
    <a:srgbClr val="FF8F26"/>
    <a:srgbClr val="98B954"/>
    <a:srgbClr val="FF8F2A"/>
    <a:srgbClr val="CB6C1D"/>
    <a:srgbClr val="F69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90" autoAdjust="0"/>
    <p:restoredTop sz="88283" autoAdjust="0"/>
  </p:normalViewPr>
  <p:slideViewPr>
    <p:cSldViewPr>
      <p:cViewPr varScale="1">
        <p:scale>
          <a:sx n="90" d="100"/>
          <a:sy n="90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0" d="100"/>
          <a:sy n="80" d="100"/>
        </p:scale>
        <p:origin x="-1356" y="-564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402" y="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7050158-3502-47BC-960B-FD2A100F2714}" type="datetimeFigureOut">
              <a:rPr lang="en-US"/>
              <a:pPr>
                <a:defRPr/>
              </a:pPr>
              <a:t>11/9/2016</a:t>
            </a:fld>
            <a:endParaRPr lang="en-US" dirty="0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65868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402" y="665868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81E62C8-A727-4C6B-AE13-2B21948722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6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402" y="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493" y="3329941"/>
            <a:ext cx="743542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65868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402" y="6658680"/>
            <a:ext cx="4027874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96" tIns="45849" rIns="91696" bIns="4584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18BB32-BEF8-47FD-8FA0-22BE503155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20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ABCEA-DEEF-4E6C-831D-4879C7F37A7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5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Zone 1 – Open Water – Flooded 99%</a:t>
            </a:r>
          </a:p>
          <a:p>
            <a:r>
              <a:rPr lang="en-US" dirty="0" smtClean="0"/>
              <a:t>Zone 2</a:t>
            </a:r>
            <a:r>
              <a:rPr lang="en-US" baseline="0" dirty="0" smtClean="0"/>
              <a:t> – Bald Cypress/Tupelo Swamp – Flooded 60%/180 days</a:t>
            </a:r>
          </a:p>
          <a:p>
            <a:r>
              <a:rPr lang="en-US" baseline="0" dirty="0" smtClean="0"/>
              <a:t>Zone 3 – Bottomland Hardwood – Flooded 40%/60 days (Bald Cypress, </a:t>
            </a:r>
            <a:r>
              <a:rPr lang="en-US" baseline="0" dirty="0" err="1" smtClean="0"/>
              <a:t>Planertree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Overcup</a:t>
            </a:r>
            <a:r>
              <a:rPr lang="en-US" baseline="0" dirty="0" smtClean="0"/>
              <a:t> Oak, </a:t>
            </a:r>
            <a:r>
              <a:rPr lang="en-US" baseline="0" dirty="0" err="1" smtClean="0"/>
              <a:t>Sweetgum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Zone 4 – Seasonally Flooded Forest – Flooded 12.5%/30 days (Willow Oak, Water Oak, </a:t>
            </a:r>
            <a:r>
              <a:rPr lang="en-US" baseline="0" dirty="0" err="1" smtClean="0"/>
              <a:t>Overcup</a:t>
            </a:r>
            <a:r>
              <a:rPr lang="en-US" baseline="0" dirty="0" smtClean="0"/>
              <a:t> Oak, </a:t>
            </a:r>
            <a:r>
              <a:rPr lang="en-US" baseline="0" dirty="0" err="1" smtClean="0"/>
              <a:t>Sweetgum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Zone 5 – Temporarily Flooded Forest – Flooded 2%/5 days (Water Oak, </a:t>
            </a:r>
            <a:r>
              <a:rPr lang="en-US" baseline="0" dirty="0" err="1" smtClean="0"/>
              <a:t>Sweetgum</a:t>
            </a:r>
            <a:r>
              <a:rPr lang="en-US" baseline="0" dirty="0" smtClean="0"/>
              <a:t>, Loblolly Pine, Cedar Elm)</a:t>
            </a:r>
          </a:p>
          <a:p>
            <a:r>
              <a:rPr lang="en-US" baseline="0" dirty="0" smtClean="0"/>
              <a:t>Zone 6 – Upland – Flooded 1% (Sugarberry, </a:t>
            </a:r>
            <a:r>
              <a:rPr lang="en-US" baseline="0" dirty="0" err="1" smtClean="0"/>
              <a:t>Sweetgum</a:t>
            </a:r>
            <a:r>
              <a:rPr lang="en-US" baseline="0" dirty="0" smtClean="0"/>
              <a:t>, Water Oak, White Oak)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Taken from “Bottomland Hardwood Types in Cypress-Caddo Project Area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CC0B-4823-4F6D-857E-427DC0CBAC6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18BB32-BEF8-47FD-8FA0-22BE503155A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0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7D33-84B1-45FB-B97D-23D03195BE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D4D0-268C-4254-BD07-E783B89C87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4321D-8C6C-40A4-B4C6-04132B812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922A5-6F57-4FC9-8B00-934AD9B670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1081-1A64-4C49-B55E-9E6B8D215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59DE5-4F2E-45D4-8806-489A8837D9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99789-DEE8-4BE7-B685-EDB7785AE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F863-CF74-44AD-99C7-6CE176F35C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77322-774C-45C8-AAA7-F4876F3D7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B9F00-1001-4C2E-BAF5-D093469035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E5079-E077-40C5-A39E-CF59D52FE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-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853440"/>
            <a:ext cx="5486400" cy="6004560"/>
          </a:xfrm>
          <a:prstGeom prst="rect">
            <a:avLst/>
          </a:prstGeom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0"/>
            <a:ext cx="9144000" cy="6861175"/>
            <a:chOff x="-5047" y="-364"/>
            <a:chExt cx="5850" cy="4322"/>
          </a:xfrm>
        </p:grpSpPr>
        <p:grpSp>
          <p:nvGrpSpPr>
            <p:cNvPr id="3" name="Group 27"/>
            <p:cNvGrpSpPr>
              <a:grpSpLocks/>
            </p:cNvGrpSpPr>
            <p:nvPr userDrawn="1"/>
          </p:nvGrpSpPr>
          <p:grpSpPr bwMode="auto">
            <a:xfrm>
              <a:off x="-5047" y="-364"/>
              <a:ext cx="5850" cy="4322"/>
              <a:chOff x="-5047" y="-364"/>
              <a:chExt cx="5850" cy="4322"/>
            </a:xfrm>
          </p:grpSpPr>
          <p:pic>
            <p:nvPicPr>
              <p:cNvPr id="14" name="Picture 23" descr="ppt_camo_bkgrnd-03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5047" y="-364"/>
                <a:ext cx="5760" cy="4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1" descr="white_curve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2551" y="596"/>
                <a:ext cx="3354" cy="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8" descr="USACE_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648" y="2902"/>
              <a:ext cx="79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447800" y="6096000"/>
            <a:ext cx="3200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/>
              <a:t>US Army Corps of Engineers</a:t>
            </a:r>
          </a:p>
          <a:p>
            <a:pPr>
              <a:defRPr/>
            </a:pPr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1" name="Picture 2" descr="X:\IM\VI\Logos\Branding\USARMY_3D_RGB_MD_P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181600"/>
            <a:ext cx="10668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8044D3BD-B7F9-46EE-9855-CBD75AE8B6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3" name="Picture 8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7150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0" y="64166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4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12192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2" descr="X:\IM\VI\Logos\Branding\USARMY_3D_RGB_MD_PS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5715000"/>
            <a:ext cx="685799" cy="8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4400490"/>
            <a:ext cx="259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/>
              <a:t>15 November 2016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810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Sulphur</a:t>
            </a:r>
            <a:r>
              <a:rPr lang="en-US" sz="4400" b="1" dirty="0" smtClean="0"/>
              <a:t> River Backwater Habitat Modeling Results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200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Danny Allen</a:t>
            </a:r>
          </a:p>
          <a:p>
            <a:r>
              <a:rPr lang="en-US" dirty="0" smtClean="0"/>
              <a:t>Wildlife Biologist</a:t>
            </a:r>
          </a:p>
          <a:p>
            <a:r>
              <a:rPr lang="en-US" dirty="0" smtClean="0"/>
              <a:t>CESWF-PEC-TN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Open Water 232.5’ – CS 28813.9</a:t>
            </a:r>
            <a:endParaRPr lang="en-US" sz="4000" dirty="0"/>
          </a:p>
        </p:txBody>
      </p:sp>
      <p:pic>
        <p:nvPicPr>
          <p:cNvPr id="4" name="Content Placeholder 3" descr="28814_zone_1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8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Open Water 238’ – CS 28813.9</a:t>
            </a:r>
            <a:endParaRPr lang="en-US" sz="4000" dirty="0"/>
          </a:p>
        </p:txBody>
      </p:sp>
      <p:pic>
        <p:nvPicPr>
          <p:cNvPr id="4" name="Content Placeholder 3" descr="28814_zone_1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9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Open Water 242.5’ – CS 28813.9</a:t>
            </a:r>
            <a:endParaRPr lang="en-US" sz="4000" dirty="0"/>
          </a:p>
        </p:txBody>
      </p:sp>
      <p:pic>
        <p:nvPicPr>
          <p:cNvPr id="4" name="Content Placeholder 3" descr="28814_zone_1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Open Water 252.5’ – CS 28813.9</a:t>
            </a:r>
            <a:endParaRPr lang="en-US" sz="4000" dirty="0"/>
          </a:p>
        </p:txBody>
      </p:sp>
      <p:pic>
        <p:nvPicPr>
          <p:cNvPr id="4" name="Content Placeholder 3" descr="28814_zone_1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WOC East Boundary 225</a:t>
            </a:r>
            <a:endParaRPr lang="en-US" dirty="0"/>
          </a:p>
        </p:txBody>
      </p:sp>
      <p:pic>
        <p:nvPicPr>
          <p:cNvPr id="4" name="Content Placeholder 3" descr="woc_1_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WOC East Boundary 232.5</a:t>
            </a:r>
            <a:endParaRPr lang="en-US" dirty="0"/>
          </a:p>
        </p:txBody>
      </p:sp>
      <p:pic>
        <p:nvPicPr>
          <p:cNvPr id="4" name="Content Placeholder 3" descr="woc_1_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WOC East Boundary 238</a:t>
            </a:r>
            <a:endParaRPr lang="en-US" dirty="0"/>
          </a:p>
        </p:txBody>
      </p:sp>
      <p:pic>
        <p:nvPicPr>
          <p:cNvPr id="4" name="Content Placeholder 3" descr="woc_1_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WOC East Boundary 242.5</a:t>
            </a:r>
            <a:endParaRPr lang="en-US" dirty="0"/>
          </a:p>
        </p:txBody>
      </p:sp>
      <p:pic>
        <p:nvPicPr>
          <p:cNvPr id="4" name="Content Placeholder 3" descr="woc_1_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Sulphur</a:t>
            </a:r>
            <a:r>
              <a:rPr lang="en-US" dirty="0" smtClean="0"/>
              <a:t> River Ecological Functions Model Development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Develop ecological relationships between bottomland communities and hydrology</a:t>
            </a:r>
          </a:p>
          <a:p>
            <a:r>
              <a:rPr lang="en-US" dirty="0" smtClean="0"/>
              <a:t>Model ecological relationships with historic gauge data and period of record with HEC-EFM</a:t>
            </a:r>
          </a:p>
          <a:p>
            <a:r>
              <a:rPr lang="en-US" dirty="0" smtClean="0"/>
              <a:t>Identify flow/stage metrics for bottomland communities for existing and each proposed pool elevation</a:t>
            </a:r>
          </a:p>
          <a:p>
            <a:r>
              <a:rPr lang="en-US" dirty="0" smtClean="0"/>
              <a:t>Validate model utilizing GSRC and TPWD spatial vegetation data</a:t>
            </a:r>
          </a:p>
          <a:p>
            <a:r>
              <a:rPr lang="en-US" dirty="0" smtClean="0"/>
              <a:t>Model spatial extent of bottomland communities with RAS-</a:t>
            </a:r>
            <a:r>
              <a:rPr lang="en-US" dirty="0" err="1" smtClean="0"/>
              <a:t>Mapper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WOC East Boundary 252.5</a:t>
            </a:r>
            <a:endParaRPr lang="en-US" dirty="0"/>
          </a:p>
        </p:txBody>
      </p:sp>
      <p:pic>
        <p:nvPicPr>
          <p:cNvPr id="4" name="Content Placeholder 3" descr="woc_1_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Ecological/Hydrological Relationships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1" y="1600200"/>
            <a:ext cx="7239000" cy="406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EFM Relationships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Floodplain 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Flood</a:t>
                      </a:r>
                      <a:r>
                        <a:rPr lang="en-US" baseline="0" dirty="0" smtClean="0"/>
                        <a:t> Frequency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 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Swamp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Bottomland Hardwood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Seasonally Flooded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Temporarily Flooded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Upland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EFM Results – 225’ @ 238045</a:t>
            </a:r>
            <a:endParaRPr lang="en-US" dirty="0"/>
          </a:p>
        </p:txBody>
      </p:sp>
      <p:pic>
        <p:nvPicPr>
          <p:cNvPr id="4" name="Content Placeholder 3" descr="MN 238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8182"/>
          <a:stretch>
            <a:fillRect/>
          </a:stretch>
        </p:blipFill>
        <p:spPr>
          <a:xfrm>
            <a:off x="1371600" y="1676400"/>
            <a:ext cx="6363432" cy="42672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Sulphur</a:t>
            </a:r>
            <a:r>
              <a:rPr lang="en-US" dirty="0" smtClean="0"/>
              <a:t> Basin Segments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White Oak Creek Wildlife Management Area (WOCWMA)</a:t>
            </a:r>
          </a:p>
          <a:p>
            <a:pPr lvl="1"/>
            <a:r>
              <a:rPr lang="en-US" dirty="0" smtClean="0"/>
              <a:t>WOCWMA </a:t>
            </a:r>
            <a:r>
              <a:rPr lang="en-US" dirty="0" smtClean="0"/>
              <a:t>to upper Wright Patman</a:t>
            </a:r>
          </a:p>
          <a:p>
            <a:pPr lvl="1"/>
            <a:r>
              <a:rPr lang="en-US" dirty="0" smtClean="0"/>
              <a:t>Wright Patman Pool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3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Open Water 225’ – CS 28813.9</a:t>
            </a:r>
            <a:endParaRPr lang="en-US" sz="4000" dirty="0"/>
          </a:p>
        </p:txBody>
      </p:sp>
      <p:pic>
        <p:nvPicPr>
          <p:cNvPr id="4" name="Content Placeholder 3" descr="28814_zone_1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855" y="1600200"/>
            <a:ext cx="5224289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80138"/>
      </p:ext>
    </p:extLst>
  </p:cSld>
  <p:clrMapOvr>
    <a:masterClrMapping/>
  </p:clrMapOvr>
</p:sld>
</file>

<file path=ppt/theme/theme1.xml><?xml version="1.0" encoding="utf-8"?>
<a:theme xmlns:a="http://schemas.openxmlformats.org/drawingml/2006/main" name="1_SWD PPT template March 2013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lid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usace</Template>
  <TotalTime>31261</TotalTime>
  <Words>308</Words>
  <Application>Microsoft Office PowerPoint</Application>
  <PresentationFormat>On-screen Show (4:3)</PresentationFormat>
  <Paragraphs>54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Wingdings</vt:lpstr>
      <vt:lpstr>Wingdings 3</vt:lpstr>
      <vt:lpstr>1_SWD PPT template March 2013</vt:lpstr>
      <vt:lpstr>5_Slide Master</vt:lpstr>
      <vt:lpstr>PowerPoint Presentation</vt:lpstr>
      <vt:lpstr>Sulphur River Ecological Functions Model Development Overview</vt:lpstr>
      <vt:lpstr>Ecological/Hydrological Relationships</vt:lpstr>
      <vt:lpstr>EFM Relationships</vt:lpstr>
      <vt:lpstr>EFM Results – 225’ @ 238045</vt:lpstr>
      <vt:lpstr>Sulphur Basin Segments</vt:lpstr>
      <vt:lpstr>PowerPoint Presentation</vt:lpstr>
      <vt:lpstr>Open Water 225’ – CS 28813.9</vt:lpstr>
      <vt:lpstr>PowerPoint Presentation</vt:lpstr>
      <vt:lpstr>Open Water 232.5’ – CS 28813.9</vt:lpstr>
      <vt:lpstr>PowerPoint Presentation</vt:lpstr>
      <vt:lpstr>Open Water 238’ – CS 28813.9</vt:lpstr>
      <vt:lpstr>PowerPoint Presentation</vt:lpstr>
      <vt:lpstr>Open Water 242.5’ – CS 28813.9</vt:lpstr>
      <vt:lpstr>Open Water 252.5’ – CS 28813.9</vt:lpstr>
      <vt:lpstr>WOC East Boundary 225</vt:lpstr>
      <vt:lpstr>WOC East Boundary 232.5</vt:lpstr>
      <vt:lpstr>WOC East Boundary 238</vt:lpstr>
      <vt:lpstr>WOC East Boundary 242.5</vt:lpstr>
      <vt:lpstr>WOC East Boundary 252.5</vt:lpstr>
      <vt:lpstr>Questions</vt:lpstr>
    </vt:vector>
  </TitlesOfParts>
  <Company>Southwestern Division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m0zx9ajs</dc:creator>
  <cp:lastModifiedBy>M2PMCNR9</cp:lastModifiedBy>
  <cp:revision>1922</cp:revision>
  <dcterms:created xsi:type="dcterms:W3CDTF">2008-09-03T14:06:43Z</dcterms:created>
  <dcterms:modified xsi:type="dcterms:W3CDTF">2016-11-09T17:29:45Z</dcterms:modified>
</cp:coreProperties>
</file>