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3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drawings/drawing4.xml" ContentType="application/vnd.openxmlformats-officedocument.drawingml.chartshape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07" r:id="rId2"/>
    <p:sldId id="284" r:id="rId3"/>
    <p:sldId id="327" r:id="rId4"/>
    <p:sldId id="329" r:id="rId5"/>
    <p:sldId id="328" r:id="rId6"/>
    <p:sldId id="332" r:id="rId7"/>
    <p:sldId id="330" r:id="rId8"/>
    <p:sldId id="333" r:id="rId9"/>
    <p:sldId id="335" r:id="rId10"/>
    <p:sldId id="336" r:id="rId11"/>
    <p:sldId id="331" r:id="rId12"/>
    <p:sldId id="337" r:id="rId13"/>
    <p:sldId id="338" r:id="rId14"/>
    <p:sldId id="326" r:id="rId1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130" autoAdjust="0"/>
  </p:normalViewPr>
  <p:slideViewPr>
    <p:cSldViewPr snapToGrid="0">
      <p:cViewPr varScale="1">
        <p:scale>
          <a:sx n="97" d="100"/>
          <a:sy n="97" d="100"/>
        </p:scale>
        <p:origin x="13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58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Average 2016 Eflows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2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Sheet1!$C$3:$N$3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Sheet1!$C$4:$N$4</c:f>
              <c:numCache>
                <c:formatCode>#,##0</c:formatCode>
                <c:ptCount val="12"/>
                <c:pt idx="0">
                  <c:v>22943.911428571428</c:v>
                </c:pt>
                <c:pt idx="1">
                  <c:v>25520.550519480541</c:v>
                </c:pt>
                <c:pt idx="2">
                  <c:v>27143.012987012975</c:v>
                </c:pt>
                <c:pt idx="3">
                  <c:v>24120.511038961042</c:v>
                </c:pt>
                <c:pt idx="4">
                  <c:v>23675.485844155861</c:v>
                </c:pt>
                <c:pt idx="5">
                  <c:v>17978.343896103896</c:v>
                </c:pt>
                <c:pt idx="6">
                  <c:v>1807.9594805194802</c:v>
                </c:pt>
                <c:pt idx="7">
                  <c:v>1383.2528571428568</c:v>
                </c:pt>
                <c:pt idx="8">
                  <c:v>4790.8651948051929</c:v>
                </c:pt>
                <c:pt idx="9">
                  <c:v>7671.8220779220737</c:v>
                </c:pt>
                <c:pt idx="10">
                  <c:v>9487.1919480519409</c:v>
                </c:pt>
                <c:pt idx="11">
                  <c:v>20679.719220779221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3D-435E-9A0A-59D01D2C0290}"/>
            </c:ext>
          </c:extLst>
        </c:ser>
        <c:ser>
          <c:idx val="1"/>
          <c:order val="1"/>
          <c:tx>
            <c:strRef>
              <c:f>Sheet1!$B$5</c:f>
              <c:strCache>
                <c:ptCount val="1"/>
                <c:pt idx="0">
                  <c:v>Lyons Eflows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square"/>
            <c:size val="12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Sheet1!$C$3:$N$3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Sheet1!$C$5:$N$5</c:f>
              <c:numCache>
                <c:formatCode>#,##0</c:formatCode>
                <c:ptCount val="12"/>
                <c:pt idx="0">
                  <c:v>4191.5391259704984</c:v>
                </c:pt>
                <c:pt idx="1">
                  <c:v>5687.4151303242197</c:v>
                </c:pt>
                <c:pt idx="2">
                  <c:v>11712.447586713435</c:v>
                </c:pt>
                <c:pt idx="3">
                  <c:v>6963.3696281072534</c:v>
                </c:pt>
                <c:pt idx="4">
                  <c:v>9409.1968713266651</c:v>
                </c:pt>
                <c:pt idx="5">
                  <c:v>4163.1993629146655</c:v>
                </c:pt>
                <c:pt idx="6">
                  <c:v>892.82625805123382</c:v>
                </c:pt>
                <c:pt idx="7">
                  <c:v>413.54534919625814</c:v>
                </c:pt>
                <c:pt idx="8">
                  <c:v>494.08046498955582</c:v>
                </c:pt>
                <c:pt idx="9">
                  <c:v>496.01458780624097</c:v>
                </c:pt>
                <c:pt idx="10">
                  <c:v>1416.3639996367269</c:v>
                </c:pt>
                <c:pt idx="11">
                  <c:v>3270.6075439927258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3D-435E-9A0A-59D01D2C0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516128"/>
        <c:axId val="358517440"/>
      </c:lineChart>
      <c:catAx>
        <c:axId val="35851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517440"/>
        <c:crosses val="autoZero"/>
        <c:auto val="1"/>
        <c:lblAlgn val="ctr"/>
        <c:lblOffset val="100"/>
        <c:noMultiLvlLbl val="0"/>
      </c:catAx>
      <c:valAx>
        <c:axId val="35851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strRef>
              <c:f>Sheet1!$C$1</c:f>
              <c:strCache>
                <c:ptCount val="1"/>
                <c:pt idx="0">
                  <c:v>ac-ft/month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516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Sheet1!$B$21</c:f>
              <c:strCache>
                <c:ptCount val="1"/>
                <c:pt idx="0">
                  <c:v>Average 2016 Eflows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2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Sheet1!$C$20:$N$20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Sheet1!$C$21:$N$21</c:f>
              <c:numCache>
                <c:formatCode>#,##0</c:formatCode>
                <c:ptCount val="12"/>
                <c:pt idx="0">
                  <c:v>43772.523246753219</c:v>
                </c:pt>
                <c:pt idx="1">
                  <c:v>47646.193636363692</c:v>
                </c:pt>
                <c:pt idx="2">
                  <c:v>51278.908051948012</c:v>
                </c:pt>
                <c:pt idx="3">
                  <c:v>37997.771818181813</c:v>
                </c:pt>
                <c:pt idx="4">
                  <c:v>38302.701168831161</c:v>
                </c:pt>
                <c:pt idx="5">
                  <c:v>28229.331558441532</c:v>
                </c:pt>
                <c:pt idx="6">
                  <c:v>1528.9032467532452</c:v>
                </c:pt>
                <c:pt idx="7">
                  <c:v>1345.3396103896089</c:v>
                </c:pt>
                <c:pt idx="8">
                  <c:v>7480.8925974025988</c:v>
                </c:pt>
                <c:pt idx="9">
                  <c:v>12433.675714285735</c:v>
                </c:pt>
                <c:pt idx="10">
                  <c:v>17570.259480519486</c:v>
                </c:pt>
                <c:pt idx="11">
                  <c:v>36675.60285714284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A4-4CE7-94F8-0EAF058C4801}"/>
            </c:ext>
          </c:extLst>
        </c:ser>
        <c:ser>
          <c:idx val="1"/>
          <c:order val="1"/>
          <c:tx>
            <c:strRef>
              <c:f>Sheet1!$B$22</c:f>
              <c:strCache>
                <c:ptCount val="1"/>
                <c:pt idx="0">
                  <c:v>Lyons Eflows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square"/>
            <c:size val="12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Sheet1!$C$20:$N$20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Sheet1!$C$22:$N$22</c:f>
              <c:numCache>
                <c:formatCode>#,##0</c:formatCode>
                <c:ptCount val="12"/>
                <c:pt idx="0">
                  <c:v>87755.107438016523</c:v>
                </c:pt>
                <c:pt idx="1">
                  <c:v>60335.603305785138</c:v>
                </c:pt>
                <c:pt idx="2">
                  <c:v>154044.89256198349</c:v>
                </c:pt>
                <c:pt idx="3">
                  <c:v>91434.049586776848</c:v>
                </c:pt>
                <c:pt idx="4">
                  <c:v>16583.206611570247</c:v>
                </c:pt>
                <c:pt idx="5">
                  <c:v>26598.347107438018</c:v>
                </c:pt>
                <c:pt idx="6">
                  <c:v>8411.5041322314064</c:v>
                </c:pt>
                <c:pt idx="7">
                  <c:v>5902.8099173492237</c:v>
                </c:pt>
                <c:pt idx="8">
                  <c:v>5712.3966942089255</c:v>
                </c:pt>
                <c:pt idx="9">
                  <c:v>11633.454545454544</c:v>
                </c:pt>
                <c:pt idx="10">
                  <c:v>16256.528925619834</c:v>
                </c:pt>
                <c:pt idx="11">
                  <c:v>62569.78512396694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0A4-4CE7-94F8-0EAF058C48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516128"/>
        <c:axId val="358517440"/>
      </c:lineChart>
      <c:catAx>
        <c:axId val="35851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517440"/>
        <c:crosses val="autoZero"/>
        <c:auto val="1"/>
        <c:lblAlgn val="ctr"/>
        <c:lblOffset val="100"/>
        <c:noMultiLvlLbl val="0"/>
      </c:catAx>
      <c:valAx>
        <c:axId val="35851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strRef>
              <c:f>Sheet1!$C$1</c:f>
              <c:strCache>
                <c:ptCount val="1"/>
                <c:pt idx="0">
                  <c:v>ac-ft/month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516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'WP Stand-alone'!$D$10</c:f>
              <c:strCache>
                <c:ptCount val="1"/>
                <c:pt idx="0">
                  <c:v>2016 Yield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'WP Stand-alone'!$C$11:$C$12</c:f>
              <c:strCache>
                <c:ptCount val="2"/>
                <c:pt idx="0">
                  <c:v>232.5 ft</c:v>
                </c:pt>
                <c:pt idx="1">
                  <c:v>242.5 ft</c:v>
                </c:pt>
              </c:strCache>
            </c:strRef>
          </c:cat>
          <c:val>
            <c:numRef>
              <c:f>'WP Stand-alone'!$D$11:$D$12</c:f>
              <c:numCache>
                <c:formatCode>#,##0</c:formatCode>
                <c:ptCount val="2"/>
                <c:pt idx="0">
                  <c:v>153253</c:v>
                </c:pt>
                <c:pt idx="1">
                  <c:v>304883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C2-40AC-83A2-5EA6E6EEE299}"/>
            </c:ext>
          </c:extLst>
        </c:ser>
        <c:ser>
          <c:idx val="1"/>
          <c:order val="1"/>
          <c:tx>
            <c:strRef>
              <c:f>'WP Stand-alone'!$E$10</c:f>
              <c:strCache>
                <c:ptCount val="1"/>
                <c:pt idx="0">
                  <c:v>Lyons Yield</c:v>
                </c:pt>
              </c:strCache>
            </c:strRef>
          </c:tx>
          <c:spPr>
            <a:solidFill>
              <a:srgbClr val="EB641B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'WP Stand-alone'!$C$11:$C$12</c:f>
              <c:strCache>
                <c:ptCount val="2"/>
                <c:pt idx="0">
                  <c:v>232.5 ft</c:v>
                </c:pt>
                <c:pt idx="1">
                  <c:v>242.5 ft</c:v>
                </c:pt>
              </c:strCache>
            </c:strRef>
          </c:cat>
          <c:val>
            <c:numRef>
              <c:f>'WP Stand-alone'!$E$11:$E$12</c:f>
              <c:numCache>
                <c:formatCode>#,##0</c:formatCode>
                <c:ptCount val="2"/>
                <c:pt idx="0">
                  <c:v>131700</c:v>
                </c:pt>
                <c:pt idx="1">
                  <c:v>287445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C2-40AC-83A2-5EA6E6EEE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0037160"/>
        <c:axId val="640040768"/>
      </c:barChart>
      <c:catAx>
        <c:axId val="640037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040768"/>
        <c:crosses val="autoZero"/>
        <c:auto val="1"/>
        <c:lblAlgn val="ctr"/>
        <c:lblOffset val="100"/>
        <c:noMultiLvlLbl val="0"/>
      </c:catAx>
      <c:valAx>
        <c:axId val="64004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New Yield (acre-feet per 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0037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Nichols!$C$4</c:f>
              <c:strCache>
                <c:ptCount val="1"/>
                <c:pt idx="0">
                  <c:v>2016 Yield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Nichols!$B$5</c:f>
              <c:strCache>
                <c:ptCount val="1"/>
                <c:pt idx="0">
                  <c:v>328 ft</c:v>
                </c:pt>
              </c:strCache>
            </c:strRef>
          </c:cat>
          <c:val>
            <c:numRef>
              <c:f>Nichols!$C$5</c:f>
              <c:numCache>
                <c:formatCode>#,##0</c:formatCode>
                <c:ptCount val="1"/>
                <c:pt idx="0">
                  <c:v>392297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16-4332-A8B3-43BB1E50536F}"/>
            </c:ext>
          </c:extLst>
        </c:ser>
        <c:ser>
          <c:idx val="1"/>
          <c:order val="1"/>
          <c:tx>
            <c:strRef>
              <c:f>Nichols!$D$4</c:f>
              <c:strCache>
                <c:ptCount val="1"/>
                <c:pt idx="0">
                  <c:v>Lyons Yield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Nichols!$B$5</c:f>
              <c:strCache>
                <c:ptCount val="1"/>
                <c:pt idx="0">
                  <c:v>328 ft</c:v>
                </c:pt>
              </c:strCache>
            </c:strRef>
          </c:cat>
          <c:val>
            <c:numRef>
              <c:f>Nichols!$D$5</c:f>
              <c:numCache>
                <c:formatCode>#,##0</c:formatCode>
                <c:ptCount val="1"/>
                <c:pt idx="0">
                  <c:v>464200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6-4332-A8B3-43BB1E505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9914896"/>
        <c:axId val="639915224"/>
      </c:barChart>
      <c:catAx>
        <c:axId val="63991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915224"/>
        <c:crosses val="autoZero"/>
        <c:auto val="1"/>
        <c:lblAlgn val="ctr"/>
        <c:lblOffset val="100"/>
        <c:noMultiLvlLbl val="0"/>
      </c:catAx>
      <c:valAx>
        <c:axId val="6399152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Yield (acre-feet per 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91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Combo!$D$10</c:f>
              <c:strCache>
                <c:ptCount val="1"/>
                <c:pt idx="0">
                  <c:v>2016 New Patman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Combo!$C$11:$C$15</c:f>
              <c:strCache>
                <c:ptCount val="5"/>
                <c:pt idx="0">
                  <c:v>2016 Yield</c:v>
                </c:pt>
                <c:pt idx="1">
                  <c:v>Lyons Yield</c:v>
                </c:pt>
                <c:pt idx="3">
                  <c:v>2016 Yield</c:v>
                </c:pt>
                <c:pt idx="4">
                  <c:v>Lyons Yield</c:v>
                </c:pt>
              </c:strCache>
            </c:strRef>
          </c:cat>
          <c:val>
            <c:numRef>
              <c:f>Combo!$D$11:$D$15</c:f>
              <c:numCache>
                <c:formatCode>General</c:formatCode>
                <c:ptCount val="5"/>
                <c:pt idx="0" formatCode="#,##0">
                  <c:v>80807</c:v>
                </c:pt>
                <c:pt idx="3" formatCode="#,##0">
                  <c:v>226786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08-4FF9-9568-D36ABCC659B8}"/>
            </c:ext>
          </c:extLst>
        </c:ser>
        <c:ser>
          <c:idx val="1"/>
          <c:order val="1"/>
          <c:tx>
            <c:strRef>
              <c:f>Combo!$E$10</c:f>
              <c:strCache>
                <c:ptCount val="1"/>
                <c:pt idx="0">
                  <c:v>2016 Nichols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Combo!$C$11:$C$15</c:f>
              <c:strCache>
                <c:ptCount val="5"/>
                <c:pt idx="0">
                  <c:v>2016 Yield</c:v>
                </c:pt>
                <c:pt idx="1">
                  <c:v>Lyons Yield</c:v>
                </c:pt>
                <c:pt idx="3">
                  <c:v>2016 Yield</c:v>
                </c:pt>
                <c:pt idx="4">
                  <c:v>Lyons Yield</c:v>
                </c:pt>
              </c:strCache>
            </c:strRef>
          </c:cat>
          <c:val>
            <c:numRef>
              <c:f>Combo!$E$11:$E$15</c:f>
              <c:numCache>
                <c:formatCode>General</c:formatCode>
                <c:ptCount val="5"/>
                <c:pt idx="0" formatCode="#,##0">
                  <c:v>379836</c:v>
                </c:pt>
                <c:pt idx="3" formatCode="#,##0">
                  <c:v>379256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08-4FF9-9568-D36ABCC659B8}"/>
            </c:ext>
          </c:extLst>
        </c:ser>
        <c:ser>
          <c:idx val="2"/>
          <c:order val="2"/>
          <c:tx>
            <c:strRef>
              <c:f>Combo!$F$10</c:f>
              <c:strCache>
                <c:ptCount val="1"/>
                <c:pt idx="0">
                  <c:v>Lyons Patman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Combo!$C$11:$C$15</c:f>
              <c:strCache>
                <c:ptCount val="5"/>
                <c:pt idx="0">
                  <c:v>2016 Yield</c:v>
                </c:pt>
                <c:pt idx="1">
                  <c:v>Lyons Yield</c:v>
                </c:pt>
                <c:pt idx="3">
                  <c:v>2016 Yield</c:v>
                </c:pt>
                <c:pt idx="4">
                  <c:v>Lyons Yield</c:v>
                </c:pt>
              </c:strCache>
            </c:strRef>
          </c:cat>
          <c:val>
            <c:numRef>
              <c:f>Combo!$F$11:$F$15</c:f>
              <c:numCache>
                <c:formatCode>#,##0</c:formatCode>
                <c:ptCount val="5"/>
                <c:pt idx="1">
                  <c:v>50886</c:v>
                </c:pt>
                <c:pt idx="4">
                  <c:v>186629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08-4FF9-9568-D36ABCC659B8}"/>
            </c:ext>
          </c:extLst>
        </c:ser>
        <c:ser>
          <c:idx val="3"/>
          <c:order val="3"/>
          <c:tx>
            <c:strRef>
              <c:f>Combo!$G$10</c:f>
              <c:strCache>
                <c:ptCount val="1"/>
                <c:pt idx="0">
                  <c:v>Lyons Nichols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Combo!$C$11:$C$15</c:f>
              <c:strCache>
                <c:ptCount val="5"/>
                <c:pt idx="0">
                  <c:v>2016 Yield</c:v>
                </c:pt>
                <c:pt idx="1">
                  <c:v>Lyons Yield</c:v>
                </c:pt>
                <c:pt idx="3">
                  <c:v>2016 Yield</c:v>
                </c:pt>
                <c:pt idx="4">
                  <c:v>Lyons Yield</c:v>
                </c:pt>
              </c:strCache>
            </c:strRef>
          </c:cat>
          <c:val>
            <c:numRef>
              <c:f>Combo!$G$11:$G$15</c:f>
              <c:numCache>
                <c:formatCode>#,##0</c:formatCode>
                <c:ptCount val="5"/>
                <c:pt idx="1">
                  <c:v>464228</c:v>
                </c:pt>
                <c:pt idx="4">
                  <c:v>464199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08-4FF9-9568-D36ABCC65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637907392"/>
        <c:axId val="637907720"/>
      </c:barChart>
      <c:catAx>
        <c:axId val="63790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907720"/>
        <c:crosses val="autoZero"/>
        <c:auto val="1"/>
        <c:lblAlgn val="ctr"/>
        <c:lblOffset val="100"/>
        <c:noMultiLvlLbl val="0"/>
      </c:catAx>
      <c:valAx>
        <c:axId val="637907720"/>
        <c:scaling>
          <c:orientation val="minMax"/>
          <c:max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Yield (acre-feet per 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907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Seniority!$D$10</c:f>
              <c:strCache>
                <c:ptCount val="1"/>
                <c:pt idx="0">
                  <c:v>Patman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Seniority!$C$11:$C$15</c:f>
              <c:strCache>
                <c:ptCount val="5"/>
                <c:pt idx="0">
                  <c:v>Nichols Senior</c:v>
                </c:pt>
                <c:pt idx="1">
                  <c:v>New Patman Senior</c:v>
                </c:pt>
                <c:pt idx="3">
                  <c:v>Nichols Senior</c:v>
                </c:pt>
                <c:pt idx="4">
                  <c:v>New Patman Senior</c:v>
                </c:pt>
              </c:strCache>
            </c:strRef>
          </c:cat>
          <c:val>
            <c:numRef>
              <c:f>Seniority!$D$11:$D$15</c:f>
              <c:numCache>
                <c:formatCode>General</c:formatCode>
                <c:ptCount val="5"/>
                <c:pt idx="0" formatCode="#,##0">
                  <c:v>80807</c:v>
                </c:pt>
                <c:pt idx="3" formatCode="#,##0">
                  <c:v>226786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E5-4BDF-A46C-5128306EAA9D}"/>
            </c:ext>
          </c:extLst>
        </c:ser>
        <c:ser>
          <c:idx val="1"/>
          <c:order val="1"/>
          <c:tx>
            <c:strRef>
              <c:f>Seniority!$E$10</c:f>
              <c:strCache>
                <c:ptCount val="1"/>
                <c:pt idx="0">
                  <c:v>Nichols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Seniority!$C$11:$C$15</c:f>
              <c:strCache>
                <c:ptCount val="5"/>
                <c:pt idx="0">
                  <c:v>Nichols Senior</c:v>
                </c:pt>
                <c:pt idx="1">
                  <c:v>New Patman Senior</c:v>
                </c:pt>
                <c:pt idx="3">
                  <c:v>Nichols Senior</c:v>
                </c:pt>
                <c:pt idx="4">
                  <c:v>New Patman Senior</c:v>
                </c:pt>
              </c:strCache>
            </c:strRef>
          </c:cat>
          <c:val>
            <c:numRef>
              <c:f>Seniority!$E$11:$E$15</c:f>
              <c:numCache>
                <c:formatCode>General</c:formatCode>
                <c:ptCount val="5"/>
                <c:pt idx="0" formatCode="#,##0">
                  <c:v>379836</c:v>
                </c:pt>
                <c:pt idx="3" formatCode="#,##0">
                  <c:v>379256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E5-4BDF-A46C-5128306EAA9D}"/>
            </c:ext>
          </c:extLst>
        </c:ser>
        <c:ser>
          <c:idx val="2"/>
          <c:order val="2"/>
          <c:tx>
            <c:strRef>
              <c:f>Seniority!$F$10</c:f>
              <c:strCache>
                <c:ptCount val="1"/>
                <c:pt idx="0">
                  <c:v>Patman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Seniority!$C$11:$C$15</c:f>
              <c:strCache>
                <c:ptCount val="5"/>
                <c:pt idx="0">
                  <c:v>Nichols Senior</c:v>
                </c:pt>
                <c:pt idx="1">
                  <c:v>New Patman Senior</c:v>
                </c:pt>
                <c:pt idx="3">
                  <c:v>Nichols Senior</c:v>
                </c:pt>
                <c:pt idx="4">
                  <c:v>New Patman Senior</c:v>
                </c:pt>
              </c:strCache>
            </c:strRef>
          </c:cat>
          <c:val>
            <c:numRef>
              <c:f>Seniority!$F$11:$F$15</c:f>
              <c:numCache>
                <c:formatCode>#,##0</c:formatCode>
                <c:ptCount val="5"/>
                <c:pt idx="1">
                  <c:v>151080</c:v>
                </c:pt>
                <c:pt idx="4">
                  <c:v>303796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E5-4BDF-A46C-5128306EAA9D}"/>
            </c:ext>
          </c:extLst>
        </c:ser>
        <c:ser>
          <c:idx val="3"/>
          <c:order val="3"/>
          <c:tx>
            <c:strRef>
              <c:f>Seniority!$G$10</c:f>
              <c:strCache>
                <c:ptCount val="1"/>
                <c:pt idx="0">
                  <c:v>Nichols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Seniority!$C$11:$C$15</c:f>
              <c:strCache>
                <c:ptCount val="5"/>
                <c:pt idx="0">
                  <c:v>Nichols Senior</c:v>
                </c:pt>
                <c:pt idx="1">
                  <c:v>New Patman Senior</c:v>
                </c:pt>
                <c:pt idx="3">
                  <c:v>Nichols Senior</c:v>
                </c:pt>
                <c:pt idx="4">
                  <c:v>New Patman Senior</c:v>
                </c:pt>
              </c:strCache>
            </c:strRef>
          </c:cat>
          <c:val>
            <c:numRef>
              <c:f>Seniority!$G$11:$G$15</c:f>
              <c:numCache>
                <c:formatCode>#,##0</c:formatCode>
                <c:ptCount val="5"/>
                <c:pt idx="1">
                  <c:v>286887</c:v>
                </c:pt>
                <c:pt idx="4">
                  <c:v>261096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E5-4BDF-A46C-5128306EA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637907392"/>
        <c:axId val="637907720"/>
      </c:barChart>
      <c:catAx>
        <c:axId val="63790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907720"/>
        <c:crosses val="autoZero"/>
        <c:auto val="1"/>
        <c:lblAlgn val="ctr"/>
        <c:lblOffset val="100"/>
        <c:noMultiLvlLbl val="0"/>
      </c:catAx>
      <c:valAx>
        <c:axId val="637907720"/>
        <c:scaling>
          <c:orientation val="minMax"/>
          <c:max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dirty="0"/>
                  <a:t>Yield (acre-feet per 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907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Alt!$C$3</c:f>
              <c:strCache>
                <c:ptCount val="1"/>
                <c:pt idx="0">
                  <c:v>2070 Demands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Alt!$B$4:$B$5</c:f>
              <c:strCache>
                <c:ptCount val="2"/>
                <c:pt idx="0">
                  <c:v>Scenario 1</c:v>
                </c:pt>
                <c:pt idx="1">
                  <c:v>Scenario 2</c:v>
                </c:pt>
              </c:strCache>
            </c:strRef>
          </c:cat>
          <c:val>
            <c:numRef>
              <c:f>Alt!$C$4:$C$5</c:f>
              <c:numCache>
                <c:formatCode>#,##0</c:formatCode>
                <c:ptCount val="2"/>
                <c:pt idx="0">
                  <c:v>93706</c:v>
                </c:pt>
                <c:pt idx="1">
                  <c:v>281078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0D-4239-A2F2-6FA0538AB4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64153800"/>
        <c:axId val="364154128"/>
      </c:barChart>
      <c:lineChart>
        <c:grouping val="standard"/>
        <c:varyColors val="0"/>
        <c:ser>
          <c:idx val="1"/>
          <c:order val="1"/>
          <c:tx>
            <c:strRef>
              <c:f>Alt!$D$3</c:f>
              <c:strCache>
                <c:ptCount val="1"/>
                <c:pt idx="0">
                  <c:v>In-Basin Reserve</c:v>
                </c:pt>
              </c:strCache>
            </c:strRef>
          </c:tx>
          <c:spPr>
            <a:ln w="22225" cap="sq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cat>
            <c:strRef>
              <c:f>Alt!$B$4:$B$5</c:f>
              <c:strCache>
                <c:ptCount val="2"/>
                <c:pt idx="0">
                  <c:v>Scenario 1</c:v>
                </c:pt>
                <c:pt idx="1">
                  <c:v>Scenario 2</c:v>
                </c:pt>
              </c:strCache>
            </c:strRef>
          </c:cat>
          <c:val>
            <c:numRef>
              <c:f>Alt!$D$4:$D$5</c:f>
              <c:numCache>
                <c:formatCode>General</c:formatCode>
                <c:ptCount val="2"/>
                <c:pt idx="0">
                  <c:v>120800</c:v>
                </c:pt>
                <c:pt idx="1">
                  <c:v>120800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0D-4239-A2F2-6FA0538AB4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4153800"/>
        <c:axId val="364154128"/>
      </c:lineChart>
      <c:catAx>
        <c:axId val="364153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154128"/>
        <c:crosses val="autoZero"/>
        <c:auto val="1"/>
        <c:lblAlgn val="ctr"/>
        <c:lblOffset val="100"/>
        <c:noMultiLvlLbl val="0"/>
      </c:catAx>
      <c:valAx>
        <c:axId val="36415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Demand (acre-feet per 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153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Alt!$D$10</c:f>
              <c:strCache>
                <c:ptCount val="1"/>
                <c:pt idx="0">
                  <c:v>Patman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Alt!$C$11:$C$15</c:f>
              <c:strCache>
                <c:ptCount val="5"/>
                <c:pt idx="0">
                  <c:v>Priorrity Operation</c:v>
                </c:pt>
                <c:pt idx="1">
                  <c:v>Patman/
Nichols</c:v>
                </c:pt>
                <c:pt idx="3">
                  <c:v>Priorrity Operation</c:v>
                </c:pt>
                <c:pt idx="4">
                  <c:v>Patman/
Nichols</c:v>
                </c:pt>
              </c:strCache>
            </c:strRef>
          </c:cat>
          <c:val>
            <c:numRef>
              <c:f>Alt!$D$11:$D$15</c:f>
              <c:numCache>
                <c:formatCode>General</c:formatCode>
                <c:ptCount val="5"/>
                <c:pt idx="0" formatCode="#,##0">
                  <c:v>80807</c:v>
                </c:pt>
                <c:pt idx="3" formatCode="#,##0">
                  <c:v>226786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C-4B53-9B13-D88A87621B66}"/>
            </c:ext>
          </c:extLst>
        </c:ser>
        <c:ser>
          <c:idx val="1"/>
          <c:order val="1"/>
          <c:tx>
            <c:strRef>
              <c:f>Alt!$E$10</c:f>
              <c:strCache>
                <c:ptCount val="1"/>
                <c:pt idx="0">
                  <c:v>Nichols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Alt!$C$11:$C$15</c:f>
              <c:strCache>
                <c:ptCount val="5"/>
                <c:pt idx="0">
                  <c:v>Priorrity Operation</c:v>
                </c:pt>
                <c:pt idx="1">
                  <c:v>Patman/
Nichols</c:v>
                </c:pt>
                <c:pt idx="3">
                  <c:v>Priorrity Operation</c:v>
                </c:pt>
                <c:pt idx="4">
                  <c:v>Patman/
Nichols</c:v>
                </c:pt>
              </c:strCache>
            </c:strRef>
          </c:cat>
          <c:val>
            <c:numRef>
              <c:f>Alt!$E$11:$E$15</c:f>
              <c:numCache>
                <c:formatCode>General</c:formatCode>
                <c:ptCount val="5"/>
                <c:pt idx="0" formatCode="#,##0">
                  <c:v>379836</c:v>
                </c:pt>
                <c:pt idx="3" formatCode="#,##0">
                  <c:v>379256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C-4B53-9B13-D88A87621B66}"/>
            </c:ext>
          </c:extLst>
        </c:ser>
        <c:ser>
          <c:idx val="2"/>
          <c:order val="2"/>
          <c:tx>
            <c:strRef>
              <c:f>Alt!$F$10</c:f>
              <c:strCache>
                <c:ptCount val="1"/>
                <c:pt idx="0">
                  <c:v>Alternative Operation</c:v>
                </c:pt>
              </c:strCache>
            </c:strRef>
          </c:tx>
          <c:spPr>
            <a:solidFill>
              <a:srgbClr val="B17ED8"/>
            </a:solidFill>
            <a:ln>
              <a:noFill/>
            </a:ln>
            <a:effectLst/>
          </c:spPr>
          <c:invertIfNegative val="0"/>
          <c:cat>
            <c:strRef>
              <c:f>Alt!$C$11:$C$15</c:f>
              <c:strCache>
                <c:ptCount val="5"/>
                <c:pt idx="0">
                  <c:v>Priorrity Operation</c:v>
                </c:pt>
                <c:pt idx="1">
                  <c:v>Patman/
Nichols</c:v>
                </c:pt>
                <c:pt idx="3">
                  <c:v>Priorrity Operation</c:v>
                </c:pt>
                <c:pt idx="4">
                  <c:v>Patman/
Nichols</c:v>
                </c:pt>
              </c:strCache>
            </c:strRef>
          </c:cat>
          <c:val>
            <c:numRef>
              <c:f>Alt!$F$11:$F$15</c:f>
              <c:numCache>
                <c:formatCode>#,##0</c:formatCode>
                <c:ptCount val="5"/>
                <c:pt idx="1">
                  <c:v>496824</c:v>
                </c:pt>
                <c:pt idx="4">
                  <c:v>638425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C-4B53-9B13-D88A87621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637907392"/>
        <c:axId val="637907720"/>
      </c:barChart>
      <c:catAx>
        <c:axId val="63790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907720"/>
        <c:crosses val="autoZero"/>
        <c:auto val="1"/>
        <c:lblAlgn val="ctr"/>
        <c:lblOffset val="100"/>
        <c:noMultiLvlLbl val="0"/>
      </c:catAx>
      <c:valAx>
        <c:axId val="637907720"/>
        <c:scaling>
          <c:orientation val="minMax"/>
          <c:max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Yield (acre-feet per 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907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0.1925</cdr:x>
      <cdr:y>0.28985</cdr:y>
    </cdr:from>
    <cdr:to>
      <cdr:x>0.29858</cdr:x>
      <cdr:y>0.36897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400A3B-7B8F-41F1-9556-12296226A64E}"/>
            </a:ext>
          </a:extLst>
        </cdr:cNvPr>
        <cdr:cNvSpPr txBox="1"/>
      </cdr:nvSpPr>
      <cdr:spPr>
        <a:xfrm xmlns:a="http://schemas.openxmlformats.org/drawingml/2006/main">
          <a:off x="1584176" y="1311850"/>
          <a:ext cx="872996" cy="358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600" dirty="0"/>
            <a:t>460,643</a:t>
          </a:r>
        </a:p>
      </cdr:txBody>
    </cdr:sp>
  </cdr:relSizeAnchor>
  <cdr:relSizeAnchor xmlns:cdr="http://schemas.openxmlformats.org/drawingml/2006/chartDrawing">
    <cdr:from>
      <cdr:x>0.34687</cdr:x>
      <cdr:y>0.23968</cdr:y>
    </cdr:from>
    <cdr:to>
      <cdr:x>0.46934</cdr:x>
      <cdr:y>0.31905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BCFE93E-9F5C-465D-B065-354F5CCFA6DE}"/>
            </a:ext>
          </a:extLst>
        </cdr:cNvPr>
        <cdr:cNvSpPr txBox="1"/>
      </cdr:nvSpPr>
      <cdr:spPr>
        <a:xfrm xmlns:a="http://schemas.openxmlformats.org/drawingml/2006/main">
          <a:off x="2854578" y="1084783"/>
          <a:ext cx="1007879" cy="359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515,114</a:t>
          </a:r>
        </a:p>
      </cdr:txBody>
    </cdr:sp>
  </cdr:relSizeAnchor>
  <cdr:relSizeAnchor xmlns:cdr="http://schemas.openxmlformats.org/drawingml/2006/chartDrawing">
    <cdr:from>
      <cdr:x>0.67477</cdr:x>
      <cdr:y>0.15284</cdr:y>
    </cdr:from>
    <cdr:to>
      <cdr:x>0.79724</cdr:x>
      <cdr:y>0.22257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CA0D0026-D480-4C6F-9E2B-1608A6949443}"/>
            </a:ext>
          </a:extLst>
        </cdr:cNvPr>
        <cdr:cNvSpPr txBox="1"/>
      </cdr:nvSpPr>
      <cdr:spPr>
        <a:xfrm xmlns:a="http://schemas.openxmlformats.org/drawingml/2006/main">
          <a:off x="5553080" y="691748"/>
          <a:ext cx="1007879" cy="3155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606,042</a:t>
          </a:r>
        </a:p>
      </cdr:txBody>
    </cdr:sp>
  </cdr:relSizeAnchor>
  <cdr:relSizeAnchor xmlns:cdr="http://schemas.openxmlformats.org/drawingml/2006/chartDrawing">
    <cdr:from>
      <cdr:x>0.84002</cdr:x>
      <cdr:y>0.10614</cdr:y>
    </cdr:from>
    <cdr:to>
      <cdr:x>0.96248</cdr:x>
      <cdr:y>0.19143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F2D1D24-74BD-4F59-8D9F-E6F24FFF5184}"/>
            </a:ext>
          </a:extLst>
        </cdr:cNvPr>
        <cdr:cNvSpPr txBox="1"/>
      </cdr:nvSpPr>
      <cdr:spPr>
        <a:xfrm xmlns:a="http://schemas.openxmlformats.org/drawingml/2006/main">
          <a:off x="6184900" y="523876"/>
          <a:ext cx="901701" cy="421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650,828</a:t>
          </a:r>
        </a:p>
      </cdr:txBody>
    </cdr:sp>
  </cdr:relSizeAnchor>
  <cdr:relSizeAnchor xmlns:cdr="http://schemas.openxmlformats.org/drawingml/2006/chartDrawing">
    <cdr:from>
      <cdr:x>0.20641</cdr:x>
      <cdr:y>0</cdr:y>
    </cdr:from>
    <cdr:to>
      <cdr:x>0.45479</cdr:x>
      <cdr:y>0.13123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B9BE96A8-0799-44A1-BE40-CBE6E8F3C1B0}"/>
            </a:ext>
          </a:extLst>
        </cdr:cNvPr>
        <cdr:cNvSpPr txBox="1"/>
      </cdr:nvSpPr>
      <cdr:spPr>
        <a:xfrm xmlns:a="http://schemas.openxmlformats.org/drawingml/2006/main">
          <a:off x="1698646" y="0"/>
          <a:ext cx="2044068" cy="6422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800" dirty="0"/>
            <a:t>Patman at 232.5 </a:t>
          </a:r>
          <a:r>
            <a:rPr lang="en-US" sz="1800" dirty="0" err="1"/>
            <a:t>ft</a:t>
          </a:r>
          <a:endParaRPr lang="en-US" sz="1800" dirty="0"/>
        </a:p>
        <a:p xmlns:a="http://schemas.openxmlformats.org/drawingml/2006/main">
          <a:pPr algn="ctr"/>
          <a:r>
            <a:rPr lang="en-US" sz="1800" dirty="0"/>
            <a:t>Nichols at 328 </a:t>
          </a:r>
          <a:r>
            <a:rPr lang="en-US" sz="1800" dirty="0" err="1"/>
            <a:t>ft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0.68348</cdr:x>
      <cdr:y>0.00643</cdr:y>
    </cdr:from>
    <cdr:to>
      <cdr:x>0.93187</cdr:x>
      <cdr:y>0.13766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3C2954FA-1738-461B-BD0B-0E71A2F55877}"/>
            </a:ext>
          </a:extLst>
        </cdr:cNvPr>
        <cdr:cNvSpPr txBox="1"/>
      </cdr:nvSpPr>
      <cdr:spPr>
        <a:xfrm xmlns:a="http://schemas.openxmlformats.org/drawingml/2006/main">
          <a:off x="5032375" y="31750"/>
          <a:ext cx="1828800" cy="647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dirty="0"/>
            <a:t>Patman at 242.5 </a:t>
          </a:r>
          <a:r>
            <a:rPr lang="en-US" sz="1800" dirty="0" err="1"/>
            <a:t>ft</a:t>
          </a:r>
          <a:endParaRPr lang="en-US" sz="1800" dirty="0"/>
        </a:p>
        <a:p xmlns:a="http://schemas.openxmlformats.org/drawingml/2006/main">
          <a:pPr algn="ctr"/>
          <a:r>
            <a:rPr lang="en-US" sz="1800" dirty="0"/>
            <a:t>Nichols at 328 </a:t>
          </a:r>
          <a:r>
            <a:rPr lang="en-US" sz="1800" dirty="0" err="1"/>
            <a:t>ft</a:t>
          </a:r>
          <a:endParaRPr lang="en-US" sz="1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0.1925</cdr:x>
      <cdr:y>0.26935</cdr:y>
    </cdr:from>
    <cdr:to>
      <cdr:x>0.29858</cdr:x>
      <cdr:y>0.34847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400A3B-7B8F-41F1-9556-12296226A64E}"/>
            </a:ext>
          </a:extLst>
        </cdr:cNvPr>
        <cdr:cNvSpPr txBox="1"/>
      </cdr:nvSpPr>
      <cdr:spPr>
        <a:xfrm xmlns:a="http://schemas.openxmlformats.org/drawingml/2006/main">
          <a:off x="1584175" y="1219085"/>
          <a:ext cx="872996" cy="358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600" dirty="0"/>
            <a:t>460,643</a:t>
          </a:r>
        </a:p>
      </cdr:txBody>
    </cdr:sp>
  </cdr:relSizeAnchor>
  <cdr:relSizeAnchor xmlns:cdr="http://schemas.openxmlformats.org/drawingml/2006/chartDrawing">
    <cdr:from>
      <cdr:x>0.34785</cdr:x>
      <cdr:y>0.28729</cdr:y>
    </cdr:from>
    <cdr:to>
      <cdr:x>0.47032</cdr:x>
      <cdr:y>0.36666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BCFE93E-9F5C-465D-B065-354F5CCFA6DE}"/>
            </a:ext>
          </a:extLst>
        </cdr:cNvPr>
        <cdr:cNvSpPr txBox="1"/>
      </cdr:nvSpPr>
      <cdr:spPr>
        <a:xfrm xmlns:a="http://schemas.openxmlformats.org/drawingml/2006/main">
          <a:off x="2862641" y="1300281"/>
          <a:ext cx="1007879" cy="359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437,967</a:t>
          </a:r>
        </a:p>
      </cdr:txBody>
    </cdr:sp>
  </cdr:relSizeAnchor>
  <cdr:relSizeAnchor xmlns:cdr="http://schemas.openxmlformats.org/drawingml/2006/chartDrawing">
    <cdr:from>
      <cdr:x>0.6796</cdr:x>
      <cdr:y>0.15284</cdr:y>
    </cdr:from>
    <cdr:to>
      <cdr:x>0.80207</cdr:x>
      <cdr:y>0.22257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CA0D0026-D480-4C6F-9E2B-1608A6949443}"/>
            </a:ext>
          </a:extLst>
        </cdr:cNvPr>
        <cdr:cNvSpPr txBox="1"/>
      </cdr:nvSpPr>
      <cdr:spPr>
        <a:xfrm xmlns:a="http://schemas.openxmlformats.org/drawingml/2006/main">
          <a:off x="5003800" y="754381"/>
          <a:ext cx="901701" cy="344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606,042</a:t>
          </a:r>
        </a:p>
      </cdr:txBody>
    </cdr:sp>
  </cdr:relSizeAnchor>
  <cdr:relSizeAnchor xmlns:cdr="http://schemas.openxmlformats.org/drawingml/2006/chartDrawing">
    <cdr:from>
      <cdr:x>0.84002</cdr:x>
      <cdr:y>0.17978</cdr:y>
    </cdr:from>
    <cdr:to>
      <cdr:x>0.96248</cdr:x>
      <cdr:y>0.26507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F2D1D24-74BD-4F59-8D9F-E6F24FFF5184}"/>
            </a:ext>
          </a:extLst>
        </cdr:cNvPr>
        <cdr:cNvSpPr txBox="1"/>
      </cdr:nvSpPr>
      <cdr:spPr>
        <a:xfrm xmlns:a="http://schemas.openxmlformats.org/drawingml/2006/main">
          <a:off x="6184920" y="930166"/>
          <a:ext cx="901652" cy="441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564,892</a:t>
          </a:r>
        </a:p>
      </cdr:txBody>
    </cdr:sp>
  </cdr:relSizeAnchor>
  <cdr:relSizeAnchor xmlns:cdr="http://schemas.openxmlformats.org/drawingml/2006/chartDrawing">
    <cdr:from>
      <cdr:x>0.2048</cdr:x>
      <cdr:y>0.02184</cdr:y>
    </cdr:from>
    <cdr:to>
      <cdr:x>0.45318</cdr:x>
      <cdr:y>0.15307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B9BE96A8-0799-44A1-BE40-CBE6E8F3C1B0}"/>
            </a:ext>
          </a:extLst>
        </cdr:cNvPr>
        <cdr:cNvSpPr txBox="1"/>
      </cdr:nvSpPr>
      <cdr:spPr>
        <a:xfrm xmlns:a="http://schemas.openxmlformats.org/drawingml/2006/main">
          <a:off x="1685394" y="109196"/>
          <a:ext cx="2044068" cy="656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800" dirty="0">
              <a:cs typeface="Lucida Sans Unicode" panose="020B0602030504020204" pitchFamily="34" charset="0"/>
            </a:rPr>
            <a:t>Patman at 232.5 </a:t>
          </a:r>
          <a:r>
            <a:rPr lang="en-US" sz="1800" dirty="0" err="1">
              <a:cs typeface="Lucida Sans Unicode" panose="020B0602030504020204" pitchFamily="34" charset="0"/>
            </a:rPr>
            <a:t>ft</a:t>
          </a:r>
          <a:endParaRPr lang="en-US" sz="1800" dirty="0">
            <a:cs typeface="Lucida Sans Unicode" panose="020B0602030504020204" pitchFamily="34" charset="0"/>
          </a:endParaRPr>
        </a:p>
        <a:p xmlns:a="http://schemas.openxmlformats.org/drawingml/2006/main">
          <a:pPr algn="ctr"/>
          <a:r>
            <a:rPr lang="en-US" sz="1800" dirty="0">
              <a:cs typeface="Lucida Sans Unicode" panose="020B0602030504020204" pitchFamily="34" charset="0"/>
            </a:rPr>
            <a:t>Nichols at 328 </a:t>
          </a:r>
          <a:r>
            <a:rPr lang="en-US" sz="1800" dirty="0" err="1">
              <a:cs typeface="Lucida Sans Unicode" panose="020B0602030504020204" pitchFamily="34" charset="0"/>
            </a:rPr>
            <a:t>ft</a:t>
          </a:r>
          <a:endParaRPr lang="en-US" sz="1800" dirty="0">
            <a:cs typeface="Lucida Sans Unicode" panose="020B0602030504020204" pitchFamily="34" charset="0"/>
          </a:endParaRPr>
        </a:p>
      </cdr:txBody>
    </cdr:sp>
  </cdr:relSizeAnchor>
  <cdr:relSizeAnchor xmlns:cdr="http://schemas.openxmlformats.org/drawingml/2006/chartDrawing">
    <cdr:from>
      <cdr:x>0.68348</cdr:x>
      <cdr:y>0.00643</cdr:y>
    </cdr:from>
    <cdr:to>
      <cdr:x>0.93187</cdr:x>
      <cdr:y>0.13766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3C2954FA-1738-461B-BD0B-0E71A2F55877}"/>
            </a:ext>
          </a:extLst>
        </cdr:cNvPr>
        <cdr:cNvSpPr txBox="1"/>
      </cdr:nvSpPr>
      <cdr:spPr>
        <a:xfrm xmlns:a="http://schemas.openxmlformats.org/drawingml/2006/main">
          <a:off x="5032375" y="31750"/>
          <a:ext cx="1828800" cy="647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dirty="0">
              <a:cs typeface="Lucida Sans Unicode" panose="020B0602030504020204" pitchFamily="34" charset="0"/>
            </a:rPr>
            <a:t>Patman at 242.5 </a:t>
          </a:r>
          <a:r>
            <a:rPr lang="en-US" sz="1800" dirty="0" err="1">
              <a:cs typeface="Lucida Sans Unicode" panose="020B0602030504020204" pitchFamily="34" charset="0"/>
            </a:rPr>
            <a:t>ft</a:t>
          </a:r>
          <a:endParaRPr lang="en-US" sz="1800" dirty="0">
            <a:cs typeface="Lucida Sans Unicode" panose="020B0602030504020204" pitchFamily="34" charset="0"/>
          </a:endParaRPr>
        </a:p>
        <a:p xmlns:a="http://schemas.openxmlformats.org/drawingml/2006/main">
          <a:pPr algn="ctr"/>
          <a:r>
            <a:rPr lang="en-US" sz="1800" dirty="0">
              <a:cs typeface="Lucida Sans Unicode" panose="020B0602030504020204" pitchFamily="34" charset="0"/>
            </a:rPr>
            <a:t>Nichols at 328 </a:t>
          </a:r>
          <a:r>
            <a:rPr lang="en-US" sz="1800" dirty="0" err="1">
              <a:cs typeface="Lucida Sans Unicode" panose="020B0602030504020204" pitchFamily="34" charset="0"/>
            </a:rPr>
            <a:t>ft</a:t>
          </a:r>
          <a:endParaRPr lang="en-US" sz="1800" dirty="0">
            <a:cs typeface="Lucida Sans Unicode" panose="020B0602030504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0.25568</cdr:x>
      <cdr:y>0.46522</cdr:y>
    </cdr:from>
    <cdr:to>
      <cdr:x>0.91956</cdr:x>
      <cdr:y>0.46522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C975BCDF-9A35-4370-A2B3-BBADD897E0DD}"/>
            </a:ext>
          </a:extLst>
        </cdr:cNvPr>
        <cdr:cNvCxnSpPr/>
      </cdr:nvCxnSpPr>
      <cdr:spPr>
        <a:xfrm xmlns:a="http://schemas.openxmlformats.org/drawingml/2006/main">
          <a:off x="1631691" y="1546755"/>
          <a:ext cx="4236716" cy="0"/>
        </a:xfrm>
        <a:prstGeom xmlns:a="http://schemas.openxmlformats.org/drawingml/2006/main" prst="line">
          <a:avLst/>
        </a:prstGeom>
        <a:ln xmlns:a="http://schemas.openxmlformats.org/drawingml/2006/main" w="22225" cap="rnd">
          <a:solidFill>
            <a:schemeClr val="tx1"/>
          </a:solidFill>
          <a:prstDash val="soli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0.1925</cdr:x>
      <cdr:y>0.27738</cdr:y>
    </cdr:from>
    <cdr:to>
      <cdr:x>0.29858</cdr:x>
      <cdr:y>0.3565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400A3B-7B8F-41F1-9556-12296226A64E}"/>
            </a:ext>
          </a:extLst>
        </cdr:cNvPr>
        <cdr:cNvSpPr txBox="1"/>
      </cdr:nvSpPr>
      <cdr:spPr>
        <a:xfrm xmlns:a="http://schemas.openxmlformats.org/drawingml/2006/main">
          <a:off x="1584175" y="1342547"/>
          <a:ext cx="872996" cy="3829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600" dirty="0"/>
            <a:t>460,643</a:t>
          </a:r>
        </a:p>
      </cdr:txBody>
    </cdr:sp>
  </cdr:relSizeAnchor>
  <cdr:relSizeAnchor xmlns:cdr="http://schemas.openxmlformats.org/drawingml/2006/chartDrawing">
    <cdr:from>
      <cdr:x>0.34978</cdr:x>
      <cdr:y>0.2433</cdr:y>
    </cdr:from>
    <cdr:to>
      <cdr:x>0.47225</cdr:x>
      <cdr:y>0.32267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BCFE93E-9F5C-465D-B065-354F5CCFA6DE}"/>
            </a:ext>
          </a:extLst>
        </cdr:cNvPr>
        <cdr:cNvSpPr txBox="1"/>
      </cdr:nvSpPr>
      <cdr:spPr>
        <a:xfrm xmlns:a="http://schemas.openxmlformats.org/drawingml/2006/main">
          <a:off x="2878529" y="1177587"/>
          <a:ext cx="1007879" cy="3841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496,824</a:t>
          </a:r>
        </a:p>
      </cdr:txBody>
    </cdr:sp>
  </cdr:relSizeAnchor>
  <cdr:relSizeAnchor xmlns:cdr="http://schemas.openxmlformats.org/drawingml/2006/chartDrawing">
    <cdr:from>
      <cdr:x>0.6796</cdr:x>
      <cdr:y>0.15284</cdr:y>
    </cdr:from>
    <cdr:to>
      <cdr:x>0.80207</cdr:x>
      <cdr:y>0.22257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CA0D0026-D480-4C6F-9E2B-1608A6949443}"/>
            </a:ext>
          </a:extLst>
        </cdr:cNvPr>
        <cdr:cNvSpPr txBox="1"/>
      </cdr:nvSpPr>
      <cdr:spPr>
        <a:xfrm xmlns:a="http://schemas.openxmlformats.org/drawingml/2006/main">
          <a:off x="5003800" y="754381"/>
          <a:ext cx="901701" cy="344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606,042</a:t>
          </a:r>
        </a:p>
      </cdr:txBody>
    </cdr:sp>
  </cdr:relSizeAnchor>
  <cdr:relSizeAnchor xmlns:cdr="http://schemas.openxmlformats.org/drawingml/2006/chartDrawing">
    <cdr:from>
      <cdr:x>0.83778</cdr:x>
      <cdr:y>0.11096</cdr:y>
    </cdr:from>
    <cdr:to>
      <cdr:x>0.96024</cdr:x>
      <cdr:y>0.19625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F2D1D24-74BD-4F59-8D9F-E6F24FFF5184}"/>
            </a:ext>
          </a:extLst>
        </cdr:cNvPr>
        <cdr:cNvSpPr txBox="1"/>
      </cdr:nvSpPr>
      <cdr:spPr>
        <a:xfrm xmlns:a="http://schemas.openxmlformats.org/drawingml/2006/main">
          <a:off x="6894587" y="537052"/>
          <a:ext cx="1007797" cy="412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638,425</a:t>
          </a:r>
        </a:p>
      </cdr:txBody>
    </cdr:sp>
  </cdr:relSizeAnchor>
  <cdr:relSizeAnchor xmlns:cdr="http://schemas.openxmlformats.org/drawingml/2006/chartDrawing">
    <cdr:from>
      <cdr:x>0.22251</cdr:x>
      <cdr:y>0.01389</cdr:y>
    </cdr:from>
    <cdr:to>
      <cdr:x>0.47089</cdr:x>
      <cdr:y>0.14512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B9BE96A8-0799-44A1-BE40-CBE6E8F3C1B0}"/>
            </a:ext>
          </a:extLst>
        </cdr:cNvPr>
        <cdr:cNvSpPr txBox="1"/>
      </cdr:nvSpPr>
      <cdr:spPr>
        <a:xfrm xmlns:a="http://schemas.openxmlformats.org/drawingml/2006/main">
          <a:off x="1638301" y="68581"/>
          <a:ext cx="1828800" cy="647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600" dirty="0"/>
            <a:t>Patman at 232.5 </a:t>
          </a:r>
          <a:r>
            <a:rPr lang="en-US" sz="1600" dirty="0" err="1"/>
            <a:t>ft</a:t>
          </a:r>
          <a:endParaRPr lang="en-US" sz="1600" dirty="0"/>
        </a:p>
        <a:p xmlns:a="http://schemas.openxmlformats.org/drawingml/2006/main">
          <a:pPr algn="ctr"/>
          <a:r>
            <a:rPr lang="en-US" sz="1600" dirty="0"/>
            <a:t>Nichols at 328 </a:t>
          </a:r>
          <a:r>
            <a:rPr lang="en-US" sz="1600" dirty="0" err="1"/>
            <a:t>ft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0.68348</cdr:x>
      <cdr:y>0.00643</cdr:y>
    </cdr:from>
    <cdr:to>
      <cdr:x>0.93187</cdr:x>
      <cdr:y>0.13766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3C2954FA-1738-461B-BD0B-0E71A2F55877}"/>
            </a:ext>
          </a:extLst>
        </cdr:cNvPr>
        <cdr:cNvSpPr txBox="1"/>
      </cdr:nvSpPr>
      <cdr:spPr>
        <a:xfrm xmlns:a="http://schemas.openxmlformats.org/drawingml/2006/main">
          <a:off x="5032375" y="31750"/>
          <a:ext cx="1828800" cy="647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/>
            <a:t>Patman at 242.5 </a:t>
          </a:r>
          <a:r>
            <a:rPr lang="en-US" sz="1600" dirty="0" err="1"/>
            <a:t>ft</a:t>
          </a:r>
          <a:endParaRPr lang="en-US" sz="1600" dirty="0"/>
        </a:p>
        <a:p xmlns:a="http://schemas.openxmlformats.org/drawingml/2006/main">
          <a:pPr algn="ctr"/>
          <a:r>
            <a:rPr lang="en-US" sz="1600" dirty="0"/>
            <a:t>Nichols at 328 </a:t>
          </a:r>
          <a:r>
            <a:rPr lang="en-US" sz="1600" dirty="0" err="1"/>
            <a:t>ft</a:t>
          </a:r>
          <a:endParaRPr lang="en-US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3BEDC75-4B84-4DFA-A545-D070E4778992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23F4213-61B8-4447-8D66-8E931101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20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8F41A-8B49-4670-8F54-A3A2F2FFB1B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75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demonstrates operation of Patman and Nichols to meet demands rather than as individual</a:t>
            </a:r>
            <a:r>
              <a:rPr lang="en-US" baseline="0" dirty="0"/>
              <a:t> projects using priority operation.  AKA system operation.  If operated in concert to meet these demands, over 30,000 additional acre-feet of water can be generated.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41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USACE was running model with different hydrology</a:t>
            </a:r>
            <a:r>
              <a:rPr lang="en-US" baseline="0" dirty="0"/>
              <a:t> and assumptions and was getting different results.  Developed a tech memo that identified the standard set of inputs and assumptions, as well as identifying alternatives to those assumptions and recommendations about how to document those differences.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09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SB3 based </a:t>
            </a:r>
            <a:r>
              <a:rPr lang="en-US" dirty="0" err="1"/>
              <a:t>eflows</a:t>
            </a:r>
            <a:r>
              <a:rPr lang="en-US" dirty="0"/>
              <a:t> instead of Lyons flows</a:t>
            </a:r>
          </a:p>
          <a:p>
            <a:r>
              <a:rPr lang="en-US" dirty="0"/>
              <a:t>Minor</a:t>
            </a:r>
            <a:r>
              <a:rPr lang="en-US" baseline="0" dirty="0"/>
              <a:t> changes to LRH flows early in modeling period</a:t>
            </a:r>
          </a:p>
          <a:p>
            <a:r>
              <a:rPr lang="en-US" baseline="0" dirty="0"/>
              <a:t>After consulting with USACE, now making a constant 10 </a:t>
            </a:r>
            <a:r>
              <a:rPr lang="en-US" baseline="0" dirty="0" err="1"/>
              <a:t>cfs</a:t>
            </a:r>
            <a:r>
              <a:rPr lang="en-US" baseline="0" dirty="0"/>
              <a:t> minimum release (new </a:t>
            </a:r>
            <a:r>
              <a:rPr lang="en-US" baseline="0" dirty="0" err="1"/>
              <a:t>eflows</a:t>
            </a:r>
            <a:r>
              <a:rPr lang="en-US" baseline="0" dirty="0"/>
              <a:t> only apply to reallocated storage/new diversions)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12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Considerable variation in</a:t>
            </a:r>
            <a:r>
              <a:rPr lang="en-US" baseline="0" dirty="0"/>
              <a:t> new </a:t>
            </a:r>
            <a:r>
              <a:rPr lang="en-US" baseline="0" dirty="0" err="1"/>
              <a:t>eflows</a:t>
            </a:r>
            <a:r>
              <a:rPr lang="en-US" baseline="0" dirty="0"/>
              <a:t> depending on hydrologic condition</a:t>
            </a:r>
          </a:p>
          <a:p>
            <a:r>
              <a:rPr lang="en-US" baseline="0" dirty="0"/>
              <a:t>Blue line is the </a:t>
            </a:r>
            <a:r>
              <a:rPr lang="en-US" dirty="0"/>
              <a:t>average monthly volume reserved by </a:t>
            </a:r>
            <a:r>
              <a:rPr lang="en-US" dirty="0" err="1"/>
              <a:t>eflows</a:t>
            </a:r>
            <a:r>
              <a:rPr lang="en-US" dirty="0"/>
              <a:t>.  Some times actual </a:t>
            </a:r>
            <a:r>
              <a:rPr lang="en-US" dirty="0" err="1"/>
              <a:t>eflows</a:t>
            </a:r>
            <a:r>
              <a:rPr lang="en-US" dirty="0"/>
              <a:t> are considerably</a:t>
            </a:r>
            <a:r>
              <a:rPr lang="en-US" baseline="0" dirty="0"/>
              <a:t> less, some times it is more.  </a:t>
            </a:r>
          </a:p>
          <a:p>
            <a:r>
              <a:rPr lang="en-US" baseline="0" dirty="0"/>
              <a:t>On average these </a:t>
            </a:r>
            <a:r>
              <a:rPr lang="en-US" baseline="0" dirty="0" err="1"/>
              <a:t>eflows</a:t>
            </a:r>
            <a:r>
              <a:rPr lang="en-US" baseline="0" dirty="0"/>
              <a:t> are considerably greater than Lyons and have resulting in a corresponding reduction in yield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64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Eflows</a:t>
            </a:r>
            <a:r>
              <a:rPr lang="en-US" baseline="0" dirty="0"/>
              <a:t> applied only to new reallocated storage and new diversions from Patman</a:t>
            </a:r>
          </a:p>
          <a:p>
            <a:r>
              <a:rPr lang="en-US" baseline="0" dirty="0"/>
              <a:t>10 </a:t>
            </a:r>
            <a:r>
              <a:rPr lang="en-US" baseline="0" dirty="0" err="1"/>
              <a:t>cfs</a:t>
            </a:r>
            <a:r>
              <a:rPr lang="en-US" baseline="0" dirty="0"/>
              <a:t> minimum always applies</a:t>
            </a:r>
            <a:endParaRPr lang="en-US" dirty="0"/>
          </a:p>
          <a:p>
            <a:r>
              <a:rPr lang="en-US" dirty="0"/>
              <a:t>Considerable variation in</a:t>
            </a:r>
            <a:r>
              <a:rPr lang="en-US" baseline="0" dirty="0"/>
              <a:t> new </a:t>
            </a:r>
            <a:r>
              <a:rPr lang="en-US" baseline="0" dirty="0" err="1"/>
              <a:t>eflows</a:t>
            </a:r>
            <a:r>
              <a:rPr lang="en-US" baseline="0" dirty="0"/>
              <a:t> depending on hydrologic condition</a:t>
            </a:r>
          </a:p>
          <a:p>
            <a:r>
              <a:rPr lang="en-US" baseline="0" dirty="0"/>
              <a:t>Blue line is the </a:t>
            </a:r>
            <a:r>
              <a:rPr lang="en-US" dirty="0"/>
              <a:t>average monthly volume reserved by </a:t>
            </a:r>
            <a:r>
              <a:rPr lang="en-US" dirty="0" err="1"/>
              <a:t>eflows</a:t>
            </a:r>
            <a:r>
              <a:rPr lang="en-US" dirty="0"/>
              <a:t>.  Some times actual </a:t>
            </a:r>
            <a:r>
              <a:rPr lang="en-US" dirty="0" err="1"/>
              <a:t>eflows</a:t>
            </a:r>
            <a:r>
              <a:rPr lang="en-US" dirty="0"/>
              <a:t> are considerably</a:t>
            </a:r>
            <a:r>
              <a:rPr lang="en-US" baseline="0" dirty="0"/>
              <a:t> less, some times it is more. </a:t>
            </a:r>
          </a:p>
          <a:p>
            <a:r>
              <a:rPr lang="en-US" baseline="0" dirty="0"/>
              <a:t>Much lower than Lyons in Jan, Mar and April, so corresponding increase in yield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21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only new yield.  Does not include 180K</a:t>
            </a:r>
            <a:r>
              <a:rPr lang="en-US" baseline="0" dirty="0"/>
              <a:t> of current water rights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15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Did not run 313.5 with new </a:t>
            </a:r>
            <a:r>
              <a:rPr lang="en-US" dirty="0" err="1"/>
              <a:t>eflows</a:t>
            </a:r>
            <a:r>
              <a:rPr lang="en-US" dirty="0"/>
              <a:t> because yield was too 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44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</a:t>
            </a:r>
            <a:r>
              <a:rPr lang="en-US" baseline="0" dirty="0"/>
              <a:t> 242.5/328 scenario meets supply goals for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629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</a:t>
            </a:r>
            <a:r>
              <a:rPr lang="en-US" baseline="0" dirty="0"/>
              <a:t> scenarios in TM-1</a:t>
            </a:r>
          </a:p>
          <a:p>
            <a:r>
              <a:rPr lang="en-US" baseline="0" dirty="0"/>
              <a:t>These are the 2070 demands</a:t>
            </a:r>
          </a:p>
          <a:p>
            <a:r>
              <a:rPr lang="en-US" baseline="0" dirty="0"/>
              <a:t>Black line is 20% of goal supply of 604,000 ac-f/yr (120,800 ac-</a:t>
            </a:r>
            <a:r>
              <a:rPr lang="en-US" baseline="0" dirty="0" err="1"/>
              <a:t>ft</a:t>
            </a:r>
            <a:r>
              <a:rPr lang="en-US" baseline="0" dirty="0"/>
              <a:t>/yr)</a:t>
            </a:r>
          </a:p>
          <a:p>
            <a:r>
              <a:rPr lang="en-US" baseline="0" dirty="0"/>
              <a:t>Conclusion – there will be enough supply to meet in-basin demands plus some extra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F4213-61B8-4447-8D66-8E9311014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9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36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48006" indent="0" algn="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3F486A-E001-4886-9342-7C93CA96DF03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273884-3A91-4C80-BA43-61BA99F321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7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49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2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651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629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36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1725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white"/>
                </a:solidFill>
              </a:rPr>
              <a:pPr/>
              <a:t>11/14/2016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92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white"/>
                </a:solidFill>
              </a:rPr>
              <a:pPr/>
              <a:t>11/14/2016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3800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6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909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white"/>
                </a:solidFill>
              </a:rPr>
              <a:pPr/>
              <a:t>11/14/2016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63772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88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1875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20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3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3716" indent="0" algn="r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24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3F486A-E001-4886-9342-7C93CA96DF03}" type="datetimeFigureOut">
              <a:rPr lang="en-US" smtClean="0">
                <a:solidFill>
                  <a:prstClr val="white"/>
                </a:solidFill>
              </a:rPr>
              <a:pPr/>
              <a:t>11/14/2016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273884-3A91-4C80-BA43-61BA99F3210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225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7139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fld id="{DE3F486A-E001-4886-9342-7C93CA96DF03}" type="datetimeFigureOut">
              <a:rPr lang="en-US" smtClean="0">
                <a:solidFill>
                  <a:prstClr val="black"/>
                </a:solidFill>
              </a:rPr>
              <a:pPr/>
              <a:t>11/14/2016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 b="0">
                <a:solidFill>
                  <a:schemeClr val="tx1"/>
                </a:solidFill>
              </a:defRPr>
            </a:lvl1pPr>
            <a:extLst/>
          </a:lstStyle>
          <a:p>
            <a:fld id="{62273884-3A91-4C80-BA43-61BA99F3210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57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75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192024" algn="l" rtl="0" eaLnBrk="1" latinLnBrk="0" hangingPunct="1">
        <a:spcBef>
          <a:spcPts val="3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466344" indent="-171450" algn="l" rtl="0" eaLnBrk="1" latinLnBrk="0" hangingPunct="1">
        <a:spcBef>
          <a:spcPts val="243"/>
        </a:spcBef>
        <a:buClr>
          <a:schemeClr val="accent1"/>
        </a:buClr>
        <a:buFont typeface="Verdana"/>
        <a:buChar char="◦"/>
        <a:defRPr kumimoji="0" sz="1725" kern="1200">
          <a:solidFill>
            <a:schemeClr val="tx1"/>
          </a:solidFill>
          <a:latin typeface="+mn-lt"/>
          <a:ea typeface="+mn-ea"/>
          <a:cs typeface="+mn-cs"/>
        </a:defRPr>
      </a:lvl2pPr>
      <a:lvl3pPr marL="644652" indent="-171450" algn="l" rtl="0" eaLnBrk="1" latinLnBrk="0" hangingPunct="1">
        <a:spcBef>
          <a:spcPts val="263"/>
        </a:spcBef>
        <a:buClr>
          <a:schemeClr val="accent2"/>
        </a:buClr>
        <a:buSzPct val="100000"/>
        <a:buFont typeface="Wingdings 2"/>
        <a:buChar char="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171450" algn="l" rtl="0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Technical Memo 1-2</a:t>
            </a:r>
            <a:br>
              <a:rPr lang="en-US" dirty="0"/>
            </a:br>
            <a:r>
              <a:rPr lang="en-US" dirty="0"/>
              <a:t>2016 Yields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15 November 2016</a:t>
            </a:r>
          </a:p>
        </p:txBody>
      </p:sp>
    </p:spTree>
    <p:extLst>
      <p:ext uri="{BB962C8B-B14F-4D97-AF65-F5344CB8AC3E}">
        <p14:creationId xmlns:p14="http://schemas.microsoft.com/office/powerpoint/2010/main" val="2827955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Yields – New Patman Senior to Nichols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4D4D3B-18C5-4BA6-9479-26271D5607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082065"/>
              </p:ext>
            </p:extLst>
          </p:nvPr>
        </p:nvGraphicFramePr>
        <p:xfrm>
          <a:off x="457200" y="1481137"/>
          <a:ext cx="8229600" cy="499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8688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Summarized in TM1-1</a:t>
            </a:r>
          </a:p>
          <a:p>
            <a:pPr lvl="1"/>
            <a:r>
              <a:rPr lang="en-US" dirty="0"/>
              <a:t>Scenario 1 – In-basin demands only</a:t>
            </a:r>
          </a:p>
          <a:p>
            <a:pPr lvl="1"/>
            <a:r>
              <a:rPr lang="en-US" dirty="0"/>
              <a:t>Scenario 2 – Adds demands adjacent to basin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 Scenarios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8707493-774D-449E-89D6-9711AA47F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8224869"/>
              </p:ext>
            </p:extLst>
          </p:nvPr>
        </p:nvGraphicFramePr>
        <p:xfrm>
          <a:off x="1222099" y="2585665"/>
          <a:ext cx="6381750" cy="332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8283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with “Alternative”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C293B6-F589-4760-A154-AC12C43920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404331"/>
              </p:ext>
            </p:extLst>
          </p:nvPr>
        </p:nvGraphicFramePr>
        <p:xfrm>
          <a:off x="457200" y="1481137"/>
          <a:ext cx="8229600" cy="4840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047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environmental flows</a:t>
            </a:r>
          </a:p>
          <a:p>
            <a:pPr lvl="1"/>
            <a:r>
              <a:rPr lang="en-US" dirty="0"/>
              <a:t>Reduce yield of Nichols</a:t>
            </a:r>
          </a:p>
          <a:p>
            <a:pPr lvl="1"/>
            <a:r>
              <a:rPr lang="en-US" dirty="0"/>
              <a:t>Increase yield of Patman</a:t>
            </a:r>
          </a:p>
          <a:p>
            <a:pPr lvl="1"/>
            <a:r>
              <a:rPr lang="en-US" dirty="0"/>
              <a:t>Reduce combined yield of Patman and Nichols</a:t>
            </a:r>
          </a:p>
          <a:p>
            <a:r>
              <a:rPr lang="en-US" dirty="0"/>
              <a:t>20% reserve for in-basin needs should be sufficient to meet all in-basin needs plus some additional water for out-of-basin</a:t>
            </a:r>
          </a:p>
          <a:p>
            <a:r>
              <a:rPr lang="en-US" dirty="0"/>
              <a:t>Holistic operation of Patman/Nichols to meet </a:t>
            </a:r>
            <a:r>
              <a:rPr lang="en-US"/>
              <a:t>demand could </a:t>
            </a:r>
            <a:r>
              <a:rPr lang="en-US" dirty="0"/>
              <a:t>increase yield from system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486115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bglogo fina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082" y="6250132"/>
            <a:ext cx="971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5262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TM-1-2 Tasks</a:t>
            </a:r>
          </a:p>
        </p:txBody>
      </p:sp>
      <p:pic>
        <p:nvPicPr>
          <p:cNvPr id="6" name="Picture 5" descr="sbglogo fin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082" y="6250132"/>
            <a:ext cx="971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Review of updated </a:t>
            </a:r>
            <a:r>
              <a:rPr lang="en-US" sz="2400" dirty="0" err="1"/>
              <a:t>RiverWare</a:t>
            </a:r>
            <a:r>
              <a:rPr lang="en-US" sz="2400" dirty="0"/>
              <a:t> models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Incorporation of 2016environmental flows developed by </a:t>
            </a:r>
            <a:r>
              <a:rPr lang="en-US" sz="2400" dirty="0" err="1"/>
              <a:t>Espey</a:t>
            </a:r>
            <a:r>
              <a:rPr lang="en-US" sz="2400" dirty="0"/>
              <a:t>/</a:t>
            </a:r>
            <a:r>
              <a:rPr lang="en-US" sz="2400" dirty="0" err="1"/>
              <a:t>Carollo</a:t>
            </a:r>
            <a:r>
              <a:rPr lang="en-US" sz="2400" dirty="0"/>
              <a:t> team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Development of demand scenarios that </a:t>
            </a:r>
          </a:p>
          <a:p>
            <a:pPr lvl="1"/>
            <a:r>
              <a:rPr lang="en-US" sz="1800" dirty="0"/>
              <a:t>Identify the location of potential demands</a:t>
            </a:r>
          </a:p>
          <a:p>
            <a:pPr lvl="1"/>
            <a:r>
              <a:rPr lang="en-US" sz="1800" dirty="0"/>
              <a:t>Develop operational criteria to meet those demands</a:t>
            </a:r>
          </a:p>
          <a:p>
            <a:pPr lvl="1"/>
            <a:endParaRPr lang="en-US" sz="1800" dirty="0"/>
          </a:p>
          <a:p>
            <a:r>
              <a:rPr lang="en-US" sz="2100" dirty="0"/>
              <a:t>Additional modeling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SBG and USACE using different versions and assumptions</a:t>
            </a:r>
          </a:p>
          <a:p>
            <a:pPr marL="274320" lvl="1" indent="0">
              <a:buNone/>
            </a:pPr>
            <a:r>
              <a:rPr lang="en-US" dirty="0"/>
              <a:t>(flood operations versus yield estimating)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Reviewed multiple versions of the USACE Model</a:t>
            </a:r>
          </a:p>
          <a:p>
            <a:endParaRPr lang="en-US" dirty="0"/>
          </a:p>
          <a:p>
            <a:r>
              <a:rPr lang="en-US" dirty="0"/>
              <a:t>Tech memo defining standard set of inputs and assumptions for future runs</a:t>
            </a:r>
          </a:p>
          <a:p>
            <a:endParaRPr lang="en-US" dirty="0"/>
          </a:p>
          <a:p>
            <a:r>
              <a:rPr lang="en-US" dirty="0"/>
              <a:t>Memo Provided as Attachment A of TM1-2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Riverware</a:t>
            </a:r>
            <a:r>
              <a:rPr lang="en-US" dirty="0"/>
              <a:t> Model Review</a:t>
            </a:r>
          </a:p>
        </p:txBody>
      </p:sp>
    </p:spTree>
    <p:extLst>
      <p:ext uri="{BB962C8B-B14F-4D97-AF65-F5344CB8AC3E}">
        <p14:creationId xmlns:p14="http://schemas.microsoft.com/office/powerpoint/2010/main" val="331929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environmental flows</a:t>
            </a:r>
          </a:p>
          <a:p>
            <a:endParaRPr lang="en-US" dirty="0"/>
          </a:p>
          <a:p>
            <a:r>
              <a:rPr lang="en-US" dirty="0"/>
              <a:t>Minor update to Lake Ralph Hall hydrology</a:t>
            </a:r>
          </a:p>
          <a:p>
            <a:endParaRPr lang="en-US" dirty="0"/>
          </a:p>
          <a:p>
            <a:r>
              <a:rPr lang="en-US" dirty="0"/>
              <a:t>No scenarios with summer release of 86 </a:t>
            </a:r>
            <a:r>
              <a:rPr lang="en-US" dirty="0" err="1"/>
              <a:t>cfs</a:t>
            </a:r>
            <a:r>
              <a:rPr lang="en-US" dirty="0"/>
              <a:t> release from Patman</a:t>
            </a:r>
          </a:p>
          <a:p>
            <a:endParaRPr lang="en-US" dirty="0"/>
          </a:p>
          <a:p>
            <a:r>
              <a:rPr lang="en-US" dirty="0"/>
              <a:t>Some scenarios with new Patman senior to Marvin Nichols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from Previous Modeling</a:t>
            </a:r>
          </a:p>
        </p:txBody>
      </p:sp>
    </p:spTree>
    <p:extLst>
      <p:ext uri="{BB962C8B-B14F-4D97-AF65-F5344CB8AC3E}">
        <p14:creationId xmlns:p14="http://schemas.microsoft.com/office/powerpoint/2010/main" val="188738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Flows – Marvin Nichols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57B8F7-F25C-4E33-9D0C-6154ABC149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195402"/>
              </p:ext>
            </p:extLst>
          </p:nvPr>
        </p:nvGraphicFramePr>
        <p:xfrm>
          <a:off x="457200" y="1587156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1642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Flows – Wright Patman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6EEBC37-50F1-46C2-BF85-FC2F95DDF6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78481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5178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Yields – Patman Reallocation (New)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8E73CAC-E013-46B4-A4DB-EE8AE655B7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06220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2087" y="6163365"/>
            <a:ext cx="3750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Does not include 180,000 ac-</a:t>
            </a:r>
            <a:r>
              <a:rPr lang="en-US" sz="1400" dirty="0" err="1"/>
              <a:t>ft</a:t>
            </a:r>
            <a:r>
              <a:rPr lang="en-US" sz="1400" dirty="0"/>
              <a:t> currently authorized from Patman</a:t>
            </a:r>
          </a:p>
        </p:txBody>
      </p:sp>
    </p:spTree>
    <p:extLst>
      <p:ext uri="{BB962C8B-B14F-4D97-AF65-F5344CB8AC3E}">
        <p14:creationId xmlns:p14="http://schemas.microsoft.com/office/powerpoint/2010/main" val="658246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Yields – Marvin Nichols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434833D-D230-47B7-89B2-120B8BB39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75816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7602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Yields – Combinations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1F04950-5171-49F6-AD87-AF916B9F3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846729"/>
              </p:ext>
            </p:extLst>
          </p:nvPr>
        </p:nvGraphicFramePr>
        <p:xfrm>
          <a:off x="457200" y="1272209"/>
          <a:ext cx="8229600" cy="4996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941984" y="6427305"/>
            <a:ext cx="6202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Does not include 180,000 ac-</a:t>
            </a:r>
            <a:r>
              <a:rPr lang="en-US" sz="1400" dirty="0" err="1"/>
              <a:t>ft</a:t>
            </a:r>
            <a:r>
              <a:rPr lang="en-US" sz="1400" dirty="0"/>
              <a:t> currently authorized from Patman</a:t>
            </a:r>
          </a:p>
        </p:txBody>
      </p:sp>
    </p:spTree>
    <p:extLst>
      <p:ext uri="{BB962C8B-B14F-4D97-AF65-F5344CB8AC3E}">
        <p14:creationId xmlns:p14="http://schemas.microsoft.com/office/powerpoint/2010/main" val="409103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672</Words>
  <Application>Microsoft Office PowerPoint</Application>
  <PresentationFormat>On-screen Show (4:3)</PresentationFormat>
  <Paragraphs>111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Lucida Sans Unicode</vt:lpstr>
      <vt:lpstr>Verdana</vt:lpstr>
      <vt:lpstr>Wingdings 2</vt:lpstr>
      <vt:lpstr>Wingdings 3</vt:lpstr>
      <vt:lpstr>Concourse</vt:lpstr>
      <vt:lpstr>Technical Memo 1-2 2016 Yields</vt:lpstr>
      <vt:lpstr>TM-1-2 Tasks</vt:lpstr>
      <vt:lpstr>Riverware Model Review</vt:lpstr>
      <vt:lpstr>Differences from Previous Modeling</vt:lpstr>
      <vt:lpstr>Environmental Flows – Marvin Nichols</vt:lpstr>
      <vt:lpstr>Environmental Flows – Wright Patman</vt:lpstr>
      <vt:lpstr>Yields – Patman Reallocation (New)</vt:lpstr>
      <vt:lpstr>Yields – Marvin Nichols</vt:lpstr>
      <vt:lpstr>Yields – Combinations</vt:lpstr>
      <vt:lpstr>Yields – New Patman Senior to Nichols</vt:lpstr>
      <vt:lpstr>Demand Scenarios</vt:lpstr>
      <vt:lpstr>Yield with “Alternative” Operation</vt:lpstr>
      <vt:lpstr>Summary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Alais Harper</dc:creator>
  <cp:lastModifiedBy>Becky Griffith</cp:lastModifiedBy>
  <cp:revision>52</cp:revision>
  <cp:lastPrinted>2016-11-14T14:23:29Z</cp:lastPrinted>
  <dcterms:created xsi:type="dcterms:W3CDTF">2016-05-23T14:19:28Z</dcterms:created>
  <dcterms:modified xsi:type="dcterms:W3CDTF">2016-11-14T14:37:08Z</dcterms:modified>
</cp:coreProperties>
</file>